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1" r:id="rId5"/>
  </p:sldMasterIdLst>
  <p:notesMasterIdLst>
    <p:notesMasterId r:id="rId19"/>
  </p:notesMasterIdLst>
  <p:sldIdLst>
    <p:sldId id="703" r:id="rId6"/>
    <p:sldId id="696" r:id="rId7"/>
    <p:sldId id="698" r:id="rId8"/>
    <p:sldId id="699" r:id="rId9"/>
    <p:sldId id="700" r:id="rId10"/>
    <p:sldId id="701" r:id="rId11"/>
    <p:sldId id="702" r:id="rId12"/>
    <p:sldId id="670" r:id="rId13"/>
    <p:sldId id="671" r:id="rId14"/>
    <p:sldId id="686" r:id="rId15"/>
    <p:sldId id="675" r:id="rId16"/>
    <p:sldId id="677" r:id="rId17"/>
    <p:sldId id="62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A74BF"/>
    <a:srgbClr val="055590"/>
    <a:srgbClr val="055A97"/>
    <a:srgbClr val="084378"/>
    <a:srgbClr val="7FB902"/>
    <a:srgbClr val="0072C5"/>
    <a:srgbClr val="2560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52" y="-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D270515B-F048-42FE-9A1F-C25483854574}"/>
    <pc:docChg chg="custSel delSld modSld">
      <pc:chgData name="Rob Sewell" userId="c802df42025d5e1f" providerId="LiveId" clId="{D270515B-F048-42FE-9A1F-C25483854574}" dt="2022-10-02T16:23:08.455" v="25" actId="20577"/>
      <pc:docMkLst>
        <pc:docMk/>
      </pc:docMkLst>
      <pc:sldChg chg="del">
        <pc:chgData name="Rob Sewell" userId="c802df42025d5e1f" providerId="LiveId" clId="{D270515B-F048-42FE-9A1F-C25483854574}" dt="2022-10-02T16:22:03.621" v="0" actId="2696"/>
        <pc:sldMkLst>
          <pc:docMk/>
          <pc:sldMk cId="2970004164" sldId="259"/>
        </pc:sldMkLst>
      </pc:sldChg>
      <pc:sldChg chg="del">
        <pc:chgData name="Rob Sewell" userId="c802df42025d5e1f" providerId="LiveId" clId="{D270515B-F048-42FE-9A1F-C25483854574}" dt="2022-10-02T16:22:59.077" v="19" actId="2696"/>
        <pc:sldMkLst>
          <pc:docMk/>
          <pc:sldMk cId="363900631" sldId="281"/>
        </pc:sldMkLst>
      </pc:sldChg>
      <pc:sldChg chg="del">
        <pc:chgData name="Rob Sewell" userId="c802df42025d5e1f" providerId="LiveId" clId="{D270515B-F048-42FE-9A1F-C25483854574}" dt="2022-10-02T16:22:37.086" v="18" actId="2696"/>
        <pc:sldMkLst>
          <pc:docMk/>
          <pc:sldMk cId="1309406463" sldId="282"/>
        </pc:sldMkLst>
      </pc:sldChg>
      <pc:sldChg chg="del">
        <pc:chgData name="Rob Sewell" userId="c802df42025d5e1f" providerId="LiveId" clId="{D270515B-F048-42FE-9A1F-C25483854574}" dt="2022-10-02T16:22:30.157" v="17" actId="2696"/>
        <pc:sldMkLst>
          <pc:docMk/>
          <pc:sldMk cId="4181272693" sldId="666"/>
        </pc:sldMkLst>
      </pc:sldChg>
      <pc:sldChg chg="modSp mod">
        <pc:chgData name="Rob Sewell" userId="c802df42025d5e1f" providerId="LiveId" clId="{D270515B-F048-42FE-9A1F-C25483854574}" dt="2022-10-02T16:23:08.455" v="25" actId="20577"/>
        <pc:sldMkLst>
          <pc:docMk/>
          <pc:sldMk cId="2224124395" sldId="677"/>
        </pc:sldMkLst>
        <pc:spChg chg="mod">
          <ac:chgData name="Rob Sewell" userId="c802df42025d5e1f" providerId="LiveId" clId="{D270515B-F048-42FE-9A1F-C25483854574}" dt="2022-10-02T16:23:08.455" v="25" actId="20577"/>
          <ac:spMkLst>
            <pc:docMk/>
            <pc:sldMk cId="2224124395" sldId="677"/>
            <ac:spMk id="2" creationId="{5191E0F2-FE77-51ED-3F72-223B58926E74}"/>
          </ac:spMkLst>
        </pc:spChg>
      </pc:sldChg>
      <pc:sldChg chg="del">
        <pc:chgData name="Rob Sewell" userId="c802df42025d5e1f" providerId="LiveId" clId="{D270515B-F048-42FE-9A1F-C25483854574}" dt="2022-10-02T16:22:59.077" v="19" actId="2696"/>
        <pc:sldMkLst>
          <pc:docMk/>
          <pc:sldMk cId="2493242452" sldId="678"/>
        </pc:sldMkLst>
      </pc:sldChg>
      <pc:sldChg chg="del">
        <pc:chgData name="Rob Sewell" userId="c802df42025d5e1f" providerId="LiveId" clId="{D270515B-F048-42FE-9A1F-C25483854574}" dt="2022-10-02T16:22:59.077" v="19" actId="2696"/>
        <pc:sldMkLst>
          <pc:docMk/>
          <pc:sldMk cId="13783904" sldId="688"/>
        </pc:sldMkLst>
      </pc:sldChg>
      <pc:sldChg chg="del">
        <pc:chgData name="Rob Sewell" userId="c802df42025d5e1f" providerId="LiveId" clId="{D270515B-F048-42FE-9A1F-C25483854574}" dt="2022-10-02T16:22:59.077" v="19" actId="2696"/>
        <pc:sldMkLst>
          <pc:docMk/>
          <pc:sldMk cId="3340429067" sldId="691"/>
        </pc:sldMkLst>
      </pc:sldChg>
      <pc:sldChg chg="delSp modSp mod">
        <pc:chgData name="Rob Sewell" userId="c802df42025d5e1f" providerId="LiveId" clId="{D270515B-F048-42FE-9A1F-C25483854574}" dt="2022-10-02T16:22:21.941" v="16" actId="478"/>
        <pc:sldMkLst>
          <pc:docMk/>
          <pc:sldMk cId="1698813492" sldId="703"/>
        </pc:sldMkLst>
        <pc:spChg chg="mod">
          <ac:chgData name="Rob Sewell" userId="c802df42025d5e1f" providerId="LiveId" clId="{D270515B-F048-42FE-9A1F-C25483854574}" dt="2022-10-02T16:22:18.781" v="15" actId="20577"/>
          <ac:spMkLst>
            <pc:docMk/>
            <pc:sldMk cId="1698813492" sldId="703"/>
            <ac:spMk id="2" creationId="{AF2C3F19-9F6F-1450-84BC-A80357F35940}"/>
          </ac:spMkLst>
        </pc:spChg>
        <pc:spChg chg="del">
          <ac:chgData name="Rob Sewell" userId="c802df42025d5e1f" providerId="LiveId" clId="{D270515B-F048-42FE-9A1F-C25483854574}" dt="2022-10-02T16:22:21.941" v="16" actId="478"/>
          <ac:spMkLst>
            <pc:docMk/>
            <pc:sldMk cId="1698813492" sldId="703"/>
            <ac:spMk id="3" creationId="{FB22B504-146E-1966-17CE-BB797BC6083D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jpeg>
</file>

<file path=ppt/media/image5.jp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0EF4B-D505-49FD-B601-C01ECF64E617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8EA015-9BEA-4A4D-919A-64CDE378F3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542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Jess – hi and if you wrong please leave</a:t>
            </a:r>
          </a:p>
          <a:p>
            <a:endParaRPr lang="en-GB"/>
          </a:p>
          <a:p>
            <a:r>
              <a:rPr lang="en-GB"/>
              <a:t>Start with </a:t>
            </a:r>
            <a:r>
              <a:rPr lang="en-GB" err="1"/>
              <a:t>codespaces</a:t>
            </a:r>
            <a:endParaRPr lang="en-GB"/>
          </a:p>
          <a:p>
            <a:r>
              <a:rPr lang="en-GB"/>
              <a:t> - do a little demo, play a little game</a:t>
            </a:r>
          </a:p>
          <a:p>
            <a:r>
              <a:rPr lang="en-GB"/>
              <a:t> - can use on locked down devices – just need a browser </a:t>
            </a:r>
          </a:p>
          <a:p>
            <a:r>
              <a:rPr lang="en-GB"/>
              <a:t> - wanted to make the </a:t>
            </a:r>
            <a:r>
              <a:rPr lang="en-GB" err="1"/>
              <a:t>precon</a:t>
            </a:r>
            <a:r>
              <a:rPr lang="en-GB"/>
              <a:t> accessible, easy to follow along, reduce the amount of support\questions for people trying to get setup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28C267-B879-4266-89DC-B65C70E8CCE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02569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Rob</a:t>
            </a:r>
          </a:p>
          <a:p>
            <a:endParaRPr lang="en-GB"/>
          </a:p>
          <a:p>
            <a:r>
              <a:rPr lang="en-GB"/>
              <a:t>Want the  same environment for everyone and both of us without issues under our control </a:t>
            </a:r>
          </a:p>
          <a:p>
            <a:endParaRPr lang="en-GB"/>
          </a:p>
          <a:p>
            <a:r>
              <a:rPr lang="en-GB"/>
              <a:t>- Having the same extensions for example – Jess had Git graph and Rob </a:t>
            </a:r>
            <a:r>
              <a:rPr lang="en-GB" err="1"/>
              <a:t>didnt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2370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endParaRPr lang="en-US"/>
          </a:p>
          <a:p>
            <a:r>
              <a:rPr lang="en-US"/>
              <a:t>Run </a:t>
            </a:r>
            <a:r>
              <a:rPr lang="en-US" err="1"/>
              <a:t>VSCode</a:t>
            </a:r>
            <a:r>
              <a:rPr lang="en-US"/>
              <a:t> locally and connect to </a:t>
            </a:r>
            <a:endParaRPr lang="en-GB"/>
          </a:p>
          <a:p>
            <a:r>
              <a:rPr lang="en-US"/>
              <a:t>a docker container as a remote server</a:t>
            </a:r>
          </a:p>
          <a:p>
            <a:r>
              <a:rPr lang="en-US"/>
              <a:t>Setup the environment as code – then it can be used by anyone</a:t>
            </a:r>
          </a:p>
          <a:p>
            <a:r>
              <a:rPr lang="en-US"/>
              <a:t>Include vs extensions</a:t>
            </a:r>
          </a:p>
          <a:p>
            <a:endParaRPr lang="en-US"/>
          </a:p>
          <a:p>
            <a:r>
              <a:rPr lang="en-US"/>
              <a:t>Mount source code folder into container</a:t>
            </a:r>
          </a:p>
          <a:p>
            <a:endParaRPr lang="en-US"/>
          </a:p>
          <a:p>
            <a:r>
              <a:rPr lang="en-US"/>
              <a:t>Can install things inside the container that you need – and not have to install on your desktop</a:t>
            </a:r>
          </a:p>
          <a:p>
            <a:endParaRPr lang="en-US"/>
          </a:p>
          <a:p>
            <a:r>
              <a:rPr lang="en-US"/>
              <a:t>We have options for how we setup dev container</a:t>
            </a:r>
          </a:p>
          <a:p>
            <a:pPr marL="171450" indent="-171450">
              <a:buFontTx/>
              <a:buChar char="-"/>
            </a:pPr>
            <a:r>
              <a:rPr lang="en-US"/>
              <a:t>Could use ‘post create command’ in </a:t>
            </a:r>
            <a:r>
              <a:rPr lang="en-US" err="1"/>
              <a:t>devcontainer.json</a:t>
            </a:r>
            <a:endParaRPr lang="en-US"/>
          </a:p>
          <a:p>
            <a:pPr marL="171450" indent="-171450">
              <a:buFontTx/>
              <a:buChar char="-"/>
            </a:pPr>
            <a:r>
              <a:rPr lang="en-US"/>
              <a:t>Or could bake it into the container image and build the </a:t>
            </a:r>
            <a:r>
              <a:rPr lang="en-US" err="1"/>
              <a:t>devcontainer</a:t>
            </a:r>
            <a:r>
              <a:rPr lang="en-US"/>
              <a:t> from that image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757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endParaRPr lang="en-US"/>
          </a:p>
          <a:p>
            <a:r>
              <a:rPr lang="en-US"/>
              <a:t>Run </a:t>
            </a:r>
            <a:r>
              <a:rPr lang="en-US" err="1"/>
              <a:t>VSCode</a:t>
            </a:r>
            <a:r>
              <a:rPr lang="en-US"/>
              <a:t> locally and connect to </a:t>
            </a:r>
            <a:endParaRPr lang="en-GB"/>
          </a:p>
          <a:p>
            <a:r>
              <a:rPr lang="en-US"/>
              <a:t>a docker container as a remote server</a:t>
            </a:r>
          </a:p>
          <a:p>
            <a:r>
              <a:rPr lang="en-US"/>
              <a:t>Setup the environment as code – then it can be used by anyone</a:t>
            </a:r>
          </a:p>
          <a:p>
            <a:r>
              <a:rPr lang="en-US"/>
              <a:t>Include vs extensions</a:t>
            </a:r>
          </a:p>
          <a:p>
            <a:endParaRPr lang="en-US"/>
          </a:p>
          <a:p>
            <a:r>
              <a:rPr lang="en-US"/>
              <a:t>Configuration as code</a:t>
            </a:r>
          </a:p>
          <a:p>
            <a:endParaRPr lang="en-US"/>
          </a:p>
          <a:p>
            <a:r>
              <a:rPr lang="en-US"/>
              <a:t>Mount source code folder into container</a:t>
            </a:r>
          </a:p>
          <a:p>
            <a:endParaRPr lang="en-US"/>
          </a:p>
          <a:p>
            <a:r>
              <a:rPr lang="en-US"/>
              <a:t>Can install things inside the container that you need – and not have to install on your desktop</a:t>
            </a:r>
          </a:p>
          <a:p>
            <a:endParaRPr lang="en-US"/>
          </a:p>
          <a:p>
            <a:r>
              <a:rPr lang="en-US"/>
              <a:t>We have options for how we setup dev container</a:t>
            </a:r>
          </a:p>
          <a:p>
            <a:pPr marL="171450" indent="-171450">
              <a:buFontTx/>
              <a:buChar char="-"/>
            </a:pPr>
            <a:r>
              <a:rPr lang="en-US"/>
              <a:t>Could use ‘post create command’ in </a:t>
            </a:r>
            <a:r>
              <a:rPr lang="en-US" err="1"/>
              <a:t>devcontainer.json</a:t>
            </a:r>
            <a:endParaRPr lang="en-US"/>
          </a:p>
          <a:p>
            <a:pPr marL="171450" indent="-171450">
              <a:buFontTx/>
              <a:buChar char="-"/>
            </a:pPr>
            <a:r>
              <a:rPr lang="en-US"/>
              <a:t>Or could bake it into the container image and build the </a:t>
            </a:r>
            <a:r>
              <a:rPr lang="en-US" err="1"/>
              <a:t>devcontainer</a:t>
            </a:r>
            <a:r>
              <a:rPr lang="en-US"/>
              <a:t> from that image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6216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Jess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Just add a </a:t>
            </a:r>
            <a:r>
              <a:rPr lang="en-US" sz="1200" err="1"/>
              <a:t>devcontainer.json</a:t>
            </a:r>
            <a:r>
              <a:rPr lang="en-US" sz="1200"/>
              <a:t> and set it up how you want your environment to be</a:t>
            </a:r>
          </a:p>
          <a:p>
            <a:endParaRPr lang="en-GB"/>
          </a:p>
          <a:p>
            <a:r>
              <a:rPr lang="en-GB"/>
              <a:t>Anybody that opens the repo in </a:t>
            </a:r>
            <a:r>
              <a:rPr lang="en-GB" err="1"/>
              <a:t>VsCode</a:t>
            </a:r>
            <a:r>
              <a:rPr lang="en-GB"/>
              <a:t> – it’ll see this </a:t>
            </a:r>
            <a:r>
              <a:rPr lang="en-GB" err="1"/>
              <a:t>devcontainer.json</a:t>
            </a:r>
            <a:r>
              <a:rPr lang="en-GB"/>
              <a:t> file and prompt you to open in container – we’ll point that out in the demo</a:t>
            </a:r>
          </a:p>
          <a:p>
            <a:endParaRPr lang="en-GB"/>
          </a:p>
          <a:p>
            <a:r>
              <a:rPr lang="en-GB"/>
              <a:t>Workspace folder – where it’ll end up</a:t>
            </a:r>
          </a:p>
          <a:p>
            <a:r>
              <a:rPr lang="en-GB"/>
              <a:t>Service – is where we want to go - ‘the service you want to work on’</a:t>
            </a:r>
          </a:p>
          <a:p>
            <a:r>
              <a:rPr lang="en-GB"/>
              <a:t>Extensions –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1104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Rob - We are not animals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5177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1FF9-7ECB-4384-AB50-B147D61B5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F44C14-D13D-44DA-A4FE-49E41BE6B4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EF2BB-F2D7-405E-B41F-8C2449613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4B0EB-7EFC-48BB-A53A-D10BB4F64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4B237-72C6-4264-80BF-41FD62062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4909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167A7-43CD-4129-AEC6-2E8E7AC3E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F1DCD6-FAD1-4904-9143-C7B2D582FA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B1019-360D-4FEE-8854-0C52F3B0C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389B7-3FB9-4AEF-8D5D-5FC928BD3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B4A30-D7C1-4FA8-809E-E79A4E14C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1879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566FC4-65E9-4624-8117-288C469DF2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69B608-4D2F-448D-B9D7-15B8EF71A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78F12-DB46-46DD-B763-D3472A1A9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E63BE-09BA-4470-B0D5-06091FB52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9B817-1212-41D4-BEEA-140F15C3B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3071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7455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9987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9153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73400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6258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1177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96556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9573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98C13-15AD-420C-94E2-2EC297362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29CB8-5C27-4B8F-8B3C-09D099FA3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CEF9-518D-45B3-998D-7DEE8A47D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C28A8-E39D-42FF-8A05-A6D9AEBB0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4595C-619F-465A-90BA-60D74443B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4771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58747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42071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4034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46FDB-25B3-425B-8E94-DAD4B3CBA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869475-5E34-4961-AAB8-1C6B7E1BF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98086-F95A-4663-B5CD-43738BBC9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C160CB-3680-4F41-B38F-2B033D222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23FCC-8F9B-4999-9E4C-FA1C5CFA4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7150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65E21-E41F-44AC-AE7C-62796D9F6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62E0C-0083-43E2-A5B4-0305433F56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CCA7EC-1DA0-4231-A01D-5AF78CE6A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7BE8D3-C545-4505-80E7-CFC086DF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00A5-C9B3-422A-AEBB-57CF7B361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11397-90B3-4EC7-B598-634283A08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608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BEF11-0741-4B28-8158-55A8FD2A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7B92E-AA5E-4C49-AAA7-4DC9CD073D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1A8757-66E4-4973-A245-BBC144A3F3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346676-4346-4C48-B959-1239382F44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1366B2-47C5-44A1-8BE2-3EA59E9C18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ABE39D-781A-4583-B4BB-9DAC1A3DC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03EAF2-9F31-436F-89AA-C16F7FE52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7E00BE-F17A-42FF-9857-26B83F316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4244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B97D8-49F5-4D3B-BA6E-A6F02D3FC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21C61-3C3F-4B6C-B0B8-01A57FD4C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218275-1B6D-432A-A5C0-70829E17A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89D91D-16D2-427F-8B7C-0BC0A0514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0519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F41EF0-D087-45F4-8D0D-A4D5143E8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74644D-F5A7-4D0A-BA0B-0BA0A4255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2E73C3-BAC9-435E-BF97-0CB7C9B69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523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4C7F5-E72E-4786-9F3A-9C6A16D67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D9FE1-10E4-4ACE-BB7A-88C34F29F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5267A6-7ACB-4D24-9230-7A53B6DD73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20FDB7-E63E-4988-B7CB-F90A921BD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2D3A2B-B8ED-4D43-AD4A-079593021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663177-A4C3-4C97-86FC-053849B4C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50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174BF-073B-4DD5-BB40-C70E2715E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985249-4AFB-4AFF-92BE-B13A216D2A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9DC0FA-F530-4051-AD9C-1EA0F000BD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E259F9-8175-4ED6-B15C-95E786BE5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51508-C8EC-463E-B2C3-70E230C8F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B96741-D724-4290-87D4-DAB14335F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754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B532F9-734F-4FC4-AB1D-A4BE307F8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ACDC0-C061-4A6A-83D2-89D8F734C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9514D-5916-4A98-9C9A-80574C7FA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2FEB6-0EC5-478A-9CE5-4D08B018F16A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AE295-37CA-4087-BCFD-41262B5FD3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1EDCE-0E2A-486F-A3C4-D8BCE98C92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4484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32476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@jpomfret @sqldbawithbeard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506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unsplash.com/s/photos/machines?utm_source=unsplash&amp;utm_medium=referral&amp;utm_content=creditCopyText" TargetMode="External"/><Relationship Id="rId4" Type="http://schemas.openxmlformats.org/officeDocument/2006/relationships/hyperlink" Target="https://unsplash.com/@marius?utm_source=unsplash&amp;utm_medium=referral&amp;utm_content=creditCopyText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eric_welch?utm_source=unsplash&amp;utm_medium=referral&amp;utm_content=creditCopyText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s/photos/scotland?utm_source=unsplash&amp;utm_medium=referral&amp;utm_content=creditCopyTex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beckyprest?utm_source=unsplash&amp;utm_medium=referral&amp;utm_content=creditCopyText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hyperlink" Target="https://productheartbeat.com/works-on-my-machine-2/" TargetMode="External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martasmith?utm_source=unsplash&amp;utm_medium=referral&amp;utm_content=creditCopyText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imply-the-test.blogspot.com/2010/05/it-works-on-my-machine.html" TargetMode="External"/><Relationship Id="rId5" Type="http://schemas.openxmlformats.org/officeDocument/2006/relationships/image" Target="../media/image8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frankbusch?utm_source=unsplash&amp;utm_medium=referral&amp;utm_content=creditCopyText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frankbusch?utm_source=unsplash&amp;utm_medium=referral&amp;utm_content=creditCopyText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frankbusch?utm_source=unsplash&amp;utm_medium=referral&amp;utm_content=creditCopyText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unsplash.com/s/photos/containers?utm_source=unsplash&amp;utm_medium=referral&amp;utm_content=creditCopyText" TargetMode="External"/><Relationship Id="rId4" Type="http://schemas.openxmlformats.org/officeDocument/2006/relationships/hyperlink" Target="https://unsplash.com/es/@jankolar?utm_source=unsplash&amp;utm_medium=referral&amp;utm_content=creditCopyTex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lIns="91440" tIns="45720" rIns="91440" bIns="4572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6000" dirty="0" err="1"/>
              <a:t>devcontainers</a:t>
            </a:r>
            <a:endParaRPr lang="en-US" dirty="0"/>
          </a:p>
          <a:p>
            <a:pPr>
              <a:defRPr/>
            </a:pPr>
            <a:endParaRPr lang="en-US" sz="6000" b="1" i="0" u="none" strike="noStrike" kern="1200" cap="none" spc="0" normalizeH="0" baseline="0" noProof="0" dirty="0">
              <a:ln>
                <a:noFill/>
              </a:ln>
              <a:solidFill>
                <a:srgbClr val="346296"/>
              </a:solidFill>
              <a:effectLst/>
              <a:uLnTx/>
              <a:uFillTx/>
              <a:latin typeface="Calibri" panose="020F0502020204030204"/>
              <a:cs typeface="Calibri"/>
            </a:endParaRP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813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9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362151-F16B-D1D4-8285-1849CB000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-1" b="-1986"/>
          <a:stretch/>
        </p:blipFill>
        <p:spPr>
          <a:xfrm>
            <a:off x="523188" y="320040"/>
            <a:ext cx="11142576" cy="4716000"/>
          </a:xfrm>
          <a:prstGeom prst="rect">
            <a:avLst/>
          </a:prstGeom>
        </p:spPr>
      </p:pic>
      <p:sp>
        <p:nvSpPr>
          <p:cNvPr id="48" name="Rectangle 51">
            <a:extLst>
              <a:ext uri="{FF2B5EF4-FFF2-40B4-BE49-F238E27FC236}">
                <a16:creationId xmlns:a16="http://schemas.microsoft.com/office/drawing/2014/main" id="{FA3CD3A3-D3C1-4567-BEC0-3A50E9A3A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Dev Container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56D13EF-D431-4D0F-BFFC-1B5A686F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7124730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>
                <a:solidFill>
                  <a:schemeClr val="bg1"/>
                </a:solidFill>
              </a:rPr>
              <a:t>code.visualstudio.com/docs/remote/containers</a:t>
            </a:r>
          </a:p>
        </p:txBody>
      </p:sp>
    </p:spTree>
    <p:extLst>
      <p:ext uri="{BB962C8B-B14F-4D97-AF65-F5344CB8AC3E}">
        <p14:creationId xmlns:p14="http://schemas.microsoft.com/office/powerpoint/2010/main" val="11163729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87" y="681037"/>
            <a:ext cx="4080879" cy="178881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err="1"/>
              <a:t>devcontainer.json</a:t>
            </a:r>
            <a:endParaRPr lang="en-US" sz="4000"/>
          </a:p>
        </p:txBody>
      </p:sp>
      <p:sp>
        <p:nvSpPr>
          <p:cNvPr id="61" name="Rounded Rectangle 28">
            <a:extLst>
              <a:ext uri="{FF2B5EF4-FFF2-40B4-BE49-F238E27FC236}">
                <a16:creationId xmlns:a16="http://schemas.microsoft.com/office/drawing/2014/main" id="{A783CD55-1776-4C75-9A8F-D1179C0C7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99D1B-570D-6845-DA44-81A26BE548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879" b="2"/>
          <a:stretch/>
        </p:blipFill>
        <p:spPr>
          <a:xfrm>
            <a:off x="5441735" y="804672"/>
            <a:ext cx="5934456" cy="524865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27088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5116529"/>
            <a:ext cx="10592174" cy="100065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4000" dirty="0">
              <a:solidFill>
                <a:schemeClr val="tx2"/>
              </a:solidFill>
            </a:endParaRPr>
          </a:p>
        </p:txBody>
      </p:sp>
      <p:pic>
        <p:nvPicPr>
          <p:cNvPr id="7" name="Picture 6" descr="A picture containing indoor, scene, ceiling, stage&#10;&#10;Description automatically generated">
            <a:extLst>
              <a:ext uri="{FF2B5EF4-FFF2-40B4-BE49-F238E27FC236}">
                <a16:creationId xmlns:a16="http://schemas.microsoft.com/office/drawing/2014/main" id="{BA0AF083-0B85-0FC0-2EB4-CF4F89F4B0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15" b="26259"/>
          <a:stretch/>
        </p:blipFill>
        <p:spPr>
          <a:xfrm>
            <a:off x="-1" y="10"/>
            <a:ext cx="12192001" cy="4201449"/>
          </a:xfrm>
          <a:prstGeom prst="rect">
            <a:avLst/>
          </a:prstGeom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76" name="Freeform: Shape 75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8BA0BFE-51C0-ED5B-7DD9-B93645833465}"/>
              </a:ext>
            </a:extLst>
          </p:cNvPr>
          <p:cNvSpPr txBox="1"/>
          <p:nvPr/>
        </p:nvSpPr>
        <p:spPr>
          <a:xfrm>
            <a:off x="127701" y="6384159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Photo by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Marius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Masalar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on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5"/>
              </a:rPr>
              <a:t>Unsplash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4124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F84CF00A-E833-4BD9-B38E-8DFD96B37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894"/>
            <a:ext cx="12188825" cy="760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695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ountain, outdoor, nature, rock&#10;&#10;Description automatically generated">
            <a:extLst>
              <a:ext uri="{FF2B5EF4-FFF2-40B4-BE49-F238E27FC236}">
                <a16:creationId xmlns:a16="http://schemas.microsoft.com/office/drawing/2014/main" id="{6D5A781E-2A4C-F707-50ED-3906C54E4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C5B413-0DF7-A316-ABDF-ED327E5A27C5}"/>
              </a:ext>
            </a:extLst>
          </p:cNvPr>
          <p:cNvSpPr txBox="1"/>
          <p:nvPr/>
        </p:nvSpPr>
        <p:spPr>
          <a:xfrm>
            <a:off x="8924860" y="6673334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Eric Welch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631C24-A371-92E1-DE51-F2E61B5E2D77}"/>
              </a:ext>
            </a:extLst>
          </p:cNvPr>
          <p:cNvSpPr txBox="1"/>
          <p:nvPr/>
        </p:nvSpPr>
        <p:spPr>
          <a:xfrm>
            <a:off x="517109" y="390985"/>
            <a:ext cx="2358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accent1">
                    <a:lumMod val="75000"/>
                  </a:schemeClr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383879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outdoor, mammal, field&#10;&#10;Description automatically generated">
            <a:extLst>
              <a:ext uri="{FF2B5EF4-FFF2-40B4-BE49-F238E27FC236}">
                <a16:creationId xmlns:a16="http://schemas.microsoft.com/office/drawing/2014/main" id="{97512220-E528-FF88-D923-9FC8F10F2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77333"/>
            <a:ext cx="12192000" cy="812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DE96E4-718E-F170-EF43-442B1ED692E8}"/>
              </a:ext>
            </a:extLst>
          </p:cNvPr>
          <p:cNvSpPr txBox="1"/>
          <p:nvPr/>
        </p:nvSpPr>
        <p:spPr>
          <a:xfrm>
            <a:off x="8502344" y="6534597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Rebecca </a:t>
            </a:r>
            <a:r>
              <a:rPr lang="en-US" dirty="0" err="1">
                <a:hlinkClick r:id="rId3"/>
              </a:rPr>
              <a:t>Prest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9" name="Picture 8" descr="Works On My Machine">
            <a:hlinkClick r:id="rId5"/>
            <a:extLst>
              <a:ext uri="{FF2B5EF4-FFF2-40B4-BE49-F238E27FC236}">
                <a16:creationId xmlns:a16="http://schemas.microsoft.com/office/drawing/2014/main" id="{12830239-0D05-FD47-2C67-600858F62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" y="800888"/>
            <a:ext cx="5429644" cy="5429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AC675C-E53F-0D93-51F0-1841FDF73BBE}"/>
              </a:ext>
            </a:extLst>
          </p:cNvPr>
          <p:cNvSpPr txBox="1"/>
          <p:nvPr/>
        </p:nvSpPr>
        <p:spPr>
          <a:xfrm>
            <a:off x="0" y="6488668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Product Heartbeat - Comics - Works on my machine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6085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outdoor, sky, field&#10;&#10;Description automatically generated">
            <a:extLst>
              <a:ext uri="{FF2B5EF4-FFF2-40B4-BE49-F238E27FC236}">
                <a16:creationId xmlns:a16="http://schemas.microsoft.com/office/drawing/2014/main" id="{740B3CF7-2EFB-F90F-9A50-9085E74BF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2" y="-1131262"/>
            <a:ext cx="12192000" cy="812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85D1D5-E19C-927E-D189-C037093C0EE5}"/>
              </a:ext>
            </a:extLst>
          </p:cNvPr>
          <p:cNvSpPr txBox="1"/>
          <p:nvPr/>
        </p:nvSpPr>
        <p:spPr>
          <a:xfrm>
            <a:off x="8754592" y="6583262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Marta Smith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B0AB7C2-86A7-559C-20C9-48E8B172B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669" y="624314"/>
            <a:ext cx="6321921" cy="529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3C0DF2-A993-8758-A496-AE5BE02BEEA2}"/>
              </a:ext>
            </a:extLst>
          </p:cNvPr>
          <p:cNvSpPr txBox="1"/>
          <p:nvPr/>
        </p:nvSpPr>
        <p:spPr>
          <a:xfrm>
            <a:off x="197069" y="6140697"/>
            <a:ext cx="60949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6"/>
              </a:rPr>
              <a:t>Simply the Test: IWOMM - It Works on My Machine (simply-the-test.blogspot.com)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0742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hinoceros in a field&#10;&#10;Description automatically generated with low confidence">
            <a:extLst>
              <a:ext uri="{FF2B5EF4-FFF2-40B4-BE49-F238E27FC236}">
                <a16:creationId xmlns:a16="http://schemas.microsoft.com/office/drawing/2014/main" id="{4D5E3C0D-1179-D3BD-D735-88349B2A5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194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2AE13E-46A3-64D9-8DAD-30CAD034976F}"/>
              </a:ext>
            </a:extLst>
          </p:cNvPr>
          <p:cNvSpPr txBox="1"/>
          <p:nvPr/>
        </p:nvSpPr>
        <p:spPr>
          <a:xfrm>
            <a:off x="8773511" y="6430545"/>
            <a:ext cx="6145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Busch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9" name="Picture 2" descr="Samuel L Jackson - SAY WELL IT WORKS ON MY MACHINE ONE MORE TIME">
            <a:extLst>
              <a:ext uri="{FF2B5EF4-FFF2-40B4-BE49-F238E27FC236}">
                <a16:creationId xmlns:a16="http://schemas.microsoft.com/office/drawing/2014/main" id="{F783DB9E-4606-3410-F636-77BC103B6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96300" y="1261811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66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hinoceros in a field&#10;&#10;Description automatically generated with low confidence">
            <a:extLst>
              <a:ext uri="{FF2B5EF4-FFF2-40B4-BE49-F238E27FC236}">
                <a16:creationId xmlns:a16="http://schemas.microsoft.com/office/drawing/2014/main" id="{4D5E3C0D-1179-D3BD-D735-88349B2A5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194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2AE13E-46A3-64D9-8DAD-30CAD034976F}"/>
              </a:ext>
            </a:extLst>
          </p:cNvPr>
          <p:cNvSpPr txBox="1"/>
          <p:nvPr/>
        </p:nvSpPr>
        <p:spPr>
          <a:xfrm>
            <a:off x="8773511" y="6430545"/>
            <a:ext cx="6145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Busch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3" name="Picture 2" descr="Samuel L Jackson - SAY WELL IT WORKS ON MY MACHINE ONE MORE TIME">
            <a:extLst>
              <a:ext uri="{FF2B5EF4-FFF2-40B4-BE49-F238E27FC236}">
                <a16:creationId xmlns:a16="http://schemas.microsoft.com/office/drawing/2014/main" id="{C76BA480-CC66-5151-2726-0A6180C9B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8810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Samuel L Jackson - Say it!          Say &quot;It works on my machine&quot; one more time">
            <a:extLst>
              <a:ext uri="{FF2B5EF4-FFF2-40B4-BE49-F238E27FC236}">
                <a16:creationId xmlns:a16="http://schemas.microsoft.com/office/drawing/2014/main" id="{D3AF2965-7C04-0BFC-B09E-170CA6A86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7949" y="7794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1434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hinoceros in a field&#10;&#10;Description automatically generated with low confidence">
            <a:extLst>
              <a:ext uri="{FF2B5EF4-FFF2-40B4-BE49-F238E27FC236}">
                <a16:creationId xmlns:a16="http://schemas.microsoft.com/office/drawing/2014/main" id="{4D5E3C0D-1179-D3BD-D735-88349B2A5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194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2AE13E-46A3-64D9-8DAD-30CAD034976F}"/>
              </a:ext>
            </a:extLst>
          </p:cNvPr>
          <p:cNvSpPr txBox="1"/>
          <p:nvPr/>
        </p:nvSpPr>
        <p:spPr>
          <a:xfrm>
            <a:off x="8773511" y="6430545"/>
            <a:ext cx="6145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Busch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3" name="Picture 2" descr="Samuel L Jackson - SAY WELL IT WORKS ON MY MACHINE ONE MORE TIME">
            <a:extLst>
              <a:ext uri="{FF2B5EF4-FFF2-40B4-BE49-F238E27FC236}">
                <a16:creationId xmlns:a16="http://schemas.microsoft.com/office/drawing/2014/main" id="{C76BA480-CC66-5151-2726-0A6180C9B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14460" y="10842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Samuel L Jackson - Say it!          Say &quot;It works on my machine&quot; one more time">
            <a:extLst>
              <a:ext uri="{FF2B5EF4-FFF2-40B4-BE49-F238E27FC236}">
                <a16:creationId xmlns:a16="http://schemas.microsoft.com/office/drawing/2014/main" id="{743E45C7-39EC-FE0C-59E8-D27386246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8810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6148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9" name="Picture 8" descr="Chart, treemap chart&#10;&#10;Description automatically generated">
            <a:extLst>
              <a:ext uri="{FF2B5EF4-FFF2-40B4-BE49-F238E27FC236}">
                <a16:creationId xmlns:a16="http://schemas.microsoft.com/office/drawing/2014/main" id="{C0487FB6-01D3-A3B0-0A5F-EEF85703F0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3248" y="910249"/>
            <a:ext cx="2205871" cy="821837"/>
          </a:xfrm>
        </p:spPr>
        <p:txBody>
          <a:bodyPr>
            <a:normAutofit/>
          </a:bodyPr>
          <a:lstStyle/>
          <a:p>
            <a:r>
              <a:rPr lang="fr-FR" sz="4000" dirty="0" err="1"/>
              <a:t>Identical</a:t>
            </a:r>
            <a:endParaRPr lang="en-GB" sz="40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5088" y="2517729"/>
            <a:ext cx="3822189" cy="28455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200" dirty="0"/>
              <a:t>So that everyone is able to have the same experience and able to concentrate on developing rather than setting up.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8410A7-A8C6-A9A8-7BA4-75855F237407}"/>
              </a:ext>
            </a:extLst>
          </p:cNvPr>
          <p:cNvSpPr txBox="1"/>
          <p:nvPr/>
        </p:nvSpPr>
        <p:spPr>
          <a:xfrm>
            <a:off x="8229600" y="648865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Photo by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Jan Antonin Kolar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on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5"/>
              </a:rPr>
              <a:t>Unsplash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2067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9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362151-F16B-D1D4-8285-1849CB000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-1" b="-1986"/>
          <a:stretch/>
        </p:blipFill>
        <p:spPr>
          <a:xfrm>
            <a:off x="523188" y="320040"/>
            <a:ext cx="11142576" cy="4716000"/>
          </a:xfrm>
          <a:prstGeom prst="rect">
            <a:avLst/>
          </a:prstGeom>
        </p:spPr>
      </p:pic>
      <p:sp>
        <p:nvSpPr>
          <p:cNvPr id="48" name="Rectangle 51">
            <a:extLst>
              <a:ext uri="{FF2B5EF4-FFF2-40B4-BE49-F238E27FC236}">
                <a16:creationId xmlns:a16="http://schemas.microsoft.com/office/drawing/2014/main" id="{FA3CD3A3-D3C1-4567-BEC0-3A50E9A3A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Dev Container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56D13EF-D431-4D0F-BFFC-1B5A686F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7124730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>
                <a:solidFill>
                  <a:schemeClr val="bg1"/>
                </a:solidFill>
              </a:rPr>
              <a:t>code.visualstudio.com/docs/remote/containers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6312BF-8D4F-2B45-DEAC-FF655A8DB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557" y="422811"/>
            <a:ext cx="6980720" cy="481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502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3683334FE14041BF99F121C8B4A5F3" ma:contentTypeVersion="16" ma:contentTypeDescription="Create a new document." ma:contentTypeScope="" ma:versionID="6db49e2665b52cf9ce9b8c7e2b186d63">
  <xsd:schema xmlns:xsd="http://www.w3.org/2001/XMLSchema" xmlns:xs="http://www.w3.org/2001/XMLSchema" xmlns:p="http://schemas.microsoft.com/office/2006/metadata/properties" xmlns:ns2="913af830-2632-4902-8509-cf3c61cf8867" xmlns:ns3="121ea1bd-d6ff-44b3-a8e9-eead17ce25c3" targetNamespace="http://schemas.microsoft.com/office/2006/metadata/properties" ma:root="true" ma:fieldsID="9d90d6113f898ac78edca993f645b8fa" ns2:_="" ns3:_="">
    <xsd:import namespace="913af830-2632-4902-8509-cf3c61cf8867"/>
    <xsd:import namespace="121ea1bd-d6ff-44b3-a8e9-eead17ce25c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3af830-2632-4902-8509-cf3c61cf88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cf525a7-71e0-4a6f-bd1c-000491ce8b1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1ea1bd-d6ff-44b3-a8e9-eead17ce25c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7aa30f9d-b54c-4d55-be8a-a2ee7ae26b31}" ma:internalName="TaxCatchAll" ma:showField="CatchAllData" ma:web="121ea1bd-d6ff-44b3-a8e9-eead17ce25c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13af830-2632-4902-8509-cf3c61cf8867">
      <Terms xmlns="http://schemas.microsoft.com/office/infopath/2007/PartnerControls"/>
    </lcf76f155ced4ddcb4097134ff3c332f>
    <TaxCatchAll xmlns="121ea1bd-d6ff-44b3-a8e9-eead17ce25c3" xsi:nil="true"/>
  </documentManagement>
</p:properties>
</file>

<file path=customXml/itemProps1.xml><?xml version="1.0" encoding="utf-8"?>
<ds:datastoreItem xmlns:ds="http://schemas.openxmlformats.org/officeDocument/2006/customXml" ds:itemID="{2E54C865-62D4-4394-B332-DE1F6C621BA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126D1D-13E0-4BA6-A67F-2DF766AE77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13af830-2632-4902-8509-cf3c61cf8867"/>
    <ds:schemaRef ds:uri="121ea1bd-d6ff-44b3-a8e9-eead17ce25c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D2BF72B-5B46-4844-A48B-5B32E1690594}">
  <ds:schemaRefs>
    <ds:schemaRef ds:uri="http://schemas.microsoft.com/office/2006/metadata/properties"/>
    <ds:schemaRef ds:uri="http://schemas.microsoft.com/office/infopath/2007/PartnerControls"/>
    <ds:schemaRef ds:uri="913af830-2632-4902-8509-cf3c61cf8867"/>
    <ds:schemaRef ds:uri="121ea1bd-d6ff-44b3-a8e9-eead17ce25c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492</Words>
  <Application>Microsoft Office PowerPoint</Application>
  <PresentationFormat>Widescreen</PresentationFormat>
  <Paragraphs>76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Tw Cen MT</vt:lpstr>
      <vt:lpstr>Office Theme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Identical</vt:lpstr>
      <vt:lpstr>Dev Container</vt:lpstr>
      <vt:lpstr>Dev Container</vt:lpstr>
      <vt:lpstr>devcontainer.json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Craig Porteous</dc:creator>
  <cp:lastModifiedBy>Rob Sewell</cp:lastModifiedBy>
  <cp:revision>5</cp:revision>
  <dcterms:created xsi:type="dcterms:W3CDTF">2019-08-14T15:04:39Z</dcterms:created>
  <dcterms:modified xsi:type="dcterms:W3CDTF">2022-10-02T16:23:17Z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0x010100E33683334FE14041BF99F121C8B4A5F3</vt:lpwstr>
  </property>
  <property fmtid="{D5CDD505-2E9C-101B-9397-08002B2CF9AE}" pid="3" name="MediaServiceImageTags">
    <vt:lpwstr/>
  </property>
</Properties>
</file>